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Dosis" pitchFamily="2" charset="0"/>
      <p:regular r:id="rId8"/>
      <p:bold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3890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drive.google.com/file/d/1G6R37R3xhuYUhJqfSlsLM6Pse_e_6ZdM/view?usp=sharing" TargetMode="External"/><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hyperlink" Target="https://drive.google.com/file/d/1ESxQ8kzc8HzkNxrsgbcgoQZoEXe2BgPS/view?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101" name="Google Shape;101;p25"/>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rPr>
              <a:t>Project Introduction</a:t>
            </a:r>
            <a:endParaRPr sz="2220" b="1" dirty="0">
              <a:solidFill>
                <a:schemeClr val="lt1"/>
              </a:solidFill>
            </a:endParaRPr>
          </a:p>
        </p:txBody>
      </p:sp>
      <p:sp>
        <p:nvSpPr>
          <p:cNvPr id="108" name="Google Shape;108;p26"/>
          <p:cNvSpPr txBox="1">
            <a:spLocks noGrp="1"/>
          </p:cNvSpPr>
          <p:nvPr>
            <p:ph type="body" idx="1"/>
          </p:nvPr>
        </p:nvSpPr>
        <p:spPr>
          <a:xfrm>
            <a:off x="311700" y="706902"/>
            <a:ext cx="8520600" cy="4312034"/>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US" sz="1400" b="1" dirty="0">
                <a:solidFill>
                  <a:schemeClr val="dk1"/>
                </a:solidFill>
                <a:latin typeface="Dosis"/>
                <a:ea typeface="Dosis"/>
                <a:cs typeface="Dosis"/>
                <a:sym typeface="Dosis"/>
              </a:rPr>
              <a:t>Overview :</a:t>
            </a:r>
          </a:p>
          <a:p>
            <a:pPr marL="0" lvl="0" indent="0" algn="just" rtl="0">
              <a:spcBef>
                <a:spcPts val="0"/>
              </a:spcBef>
              <a:spcAft>
                <a:spcPts val="1200"/>
              </a:spcAft>
              <a:buNone/>
            </a:pPr>
            <a:r>
              <a:rPr lang="en-US" sz="1400" dirty="0">
                <a:solidFill>
                  <a:schemeClr val="dk1"/>
                </a:solidFill>
                <a:latin typeface="Dosis"/>
                <a:ea typeface="Dosis"/>
                <a:cs typeface="Dosis"/>
                <a:sym typeface="Dosis"/>
              </a:rPr>
              <a:t>In a company, measuring business performance is crucial for tracking, monitoring, and evaluating the success or failure of various business processes. Therefore, this project will analyze the business performance of an eCommerce company, taking into account several business metrics such as customer growth, product quality, and payment methods.</a:t>
            </a:r>
          </a:p>
          <a:p>
            <a:pPr marL="0" lvl="0" indent="0" algn="just" rtl="0">
              <a:spcBef>
                <a:spcPts val="0"/>
              </a:spcBef>
              <a:spcAft>
                <a:spcPts val="1200"/>
              </a:spcAft>
              <a:buNone/>
            </a:pPr>
            <a:r>
              <a:rPr lang="en-US" sz="1400" dirty="0">
                <a:solidFill>
                  <a:schemeClr val="dk1"/>
                </a:solidFill>
                <a:latin typeface="Dosis"/>
                <a:ea typeface="Dosis"/>
                <a:cs typeface="Dosis"/>
                <a:sym typeface="Dosis"/>
              </a:rPr>
              <a:t>In this project, data analysis and querying will be done using </a:t>
            </a:r>
            <a:r>
              <a:rPr lang="en-US" sz="1400" b="1" dirty="0">
                <a:solidFill>
                  <a:schemeClr val="dk1"/>
                </a:solidFill>
                <a:latin typeface="Dosis"/>
                <a:ea typeface="Dosis"/>
                <a:cs typeface="Dosis"/>
                <a:sym typeface="Dosis"/>
              </a:rPr>
              <a:t>PostgreSQL</a:t>
            </a:r>
            <a:r>
              <a:rPr lang="en-US" sz="1400" dirty="0">
                <a:solidFill>
                  <a:schemeClr val="dk1"/>
                </a:solidFill>
                <a:latin typeface="Dosis"/>
                <a:ea typeface="Dosis"/>
                <a:cs typeface="Dosis"/>
                <a:sym typeface="Dosis"/>
              </a:rPr>
              <a:t>, and visualization will be performed using </a:t>
            </a:r>
            <a:r>
              <a:rPr lang="en-US" sz="1400" b="1" dirty="0">
                <a:solidFill>
                  <a:schemeClr val="dk1"/>
                </a:solidFill>
                <a:latin typeface="Dosis"/>
                <a:ea typeface="Dosis"/>
                <a:cs typeface="Dosis"/>
                <a:sym typeface="Dosis"/>
              </a:rPr>
              <a:t>Tableau</a:t>
            </a:r>
            <a:r>
              <a:rPr lang="en-US" sz="1400" dirty="0">
                <a:solidFill>
                  <a:schemeClr val="dk1"/>
                </a:solidFill>
                <a:latin typeface="Dosis"/>
                <a:ea typeface="Dosis"/>
                <a:cs typeface="Dosis"/>
                <a:sym typeface="Dosis"/>
              </a:rPr>
              <a:t>.</a:t>
            </a:r>
          </a:p>
          <a:p>
            <a:pPr marL="0" lvl="0" indent="0" algn="just" rtl="0">
              <a:spcBef>
                <a:spcPts val="0"/>
              </a:spcBef>
              <a:spcAft>
                <a:spcPts val="1200"/>
              </a:spcAft>
              <a:buNone/>
            </a:pPr>
            <a:endParaRPr lang="en-US" sz="1400" dirty="0">
              <a:solidFill>
                <a:schemeClr val="dk1"/>
              </a:solidFill>
              <a:latin typeface="Dosis"/>
              <a:ea typeface="Dosis"/>
              <a:cs typeface="Dosis"/>
              <a:sym typeface="Dosis"/>
            </a:endParaRPr>
          </a:p>
          <a:p>
            <a:pPr marL="0" lvl="0" indent="0" algn="just" rtl="0">
              <a:spcBef>
                <a:spcPts val="0"/>
              </a:spcBef>
              <a:spcAft>
                <a:spcPts val="1200"/>
              </a:spcAft>
              <a:buNone/>
            </a:pPr>
            <a:endParaRPr lang="en-US" sz="1400" dirty="0">
              <a:solidFill>
                <a:schemeClr val="dk1"/>
              </a:solidFill>
              <a:latin typeface="Dosis"/>
              <a:ea typeface="Dosis"/>
              <a:cs typeface="Dosis"/>
              <a:sym typeface="Dosis"/>
            </a:endParaRPr>
          </a:p>
          <a:p>
            <a:pPr marL="0" indent="0" algn="just">
              <a:spcAft>
                <a:spcPts val="1200"/>
              </a:spcAft>
              <a:buNone/>
            </a:pPr>
            <a:r>
              <a:rPr lang="en-US" sz="1400" b="1" dirty="0">
                <a:solidFill>
                  <a:schemeClr val="dk1"/>
                </a:solidFill>
                <a:latin typeface="Dosis"/>
                <a:ea typeface="Dosis"/>
                <a:cs typeface="Dosis"/>
                <a:sym typeface="Dosis"/>
              </a:rPr>
              <a:t>Datasets Information :</a:t>
            </a:r>
          </a:p>
          <a:p>
            <a:pPr marL="0" lvl="0" indent="0" algn="just" rtl="0">
              <a:spcBef>
                <a:spcPts val="0"/>
              </a:spcBef>
              <a:spcAft>
                <a:spcPts val="1200"/>
              </a:spcAft>
              <a:buNone/>
            </a:pPr>
            <a:r>
              <a:rPr lang="en-US" sz="1400" dirty="0">
                <a:solidFill>
                  <a:schemeClr val="dk1"/>
                </a:solidFill>
                <a:latin typeface="Dosis"/>
                <a:ea typeface="Dosis"/>
                <a:cs typeface="Dosis"/>
                <a:sym typeface="Dosis"/>
              </a:rPr>
              <a:t>This dataset was generously provided by </a:t>
            </a:r>
            <a:r>
              <a:rPr lang="en-US" sz="1400" dirty="0" err="1">
                <a:solidFill>
                  <a:schemeClr val="dk1"/>
                </a:solidFill>
                <a:latin typeface="Dosis"/>
                <a:ea typeface="Dosis"/>
                <a:cs typeface="Dosis"/>
                <a:sym typeface="Dosis"/>
              </a:rPr>
              <a:t>Olist</a:t>
            </a:r>
            <a:r>
              <a:rPr lang="en-US" sz="1400" dirty="0">
                <a:solidFill>
                  <a:schemeClr val="dk1"/>
                </a:solidFill>
                <a:latin typeface="Dosis"/>
                <a:ea typeface="Dosis"/>
                <a:cs typeface="Dosis"/>
                <a:sym typeface="Dosis"/>
              </a:rPr>
              <a:t>, the largest department store in Brazilian marketplaces. The dataset has information of 100k orders from 2016 to 2018 made at multiple marketplaces in Brazil. Its features allows viewing an order from multiple dimensions: from order status, price, payment and freight performance to customer location, product attributes and finally reviews written by customers. We also released a geolocation dataset that relates Brazilian zip codes to </a:t>
            </a:r>
            <a:r>
              <a:rPr lang="en-US" sz="1400" dirty="0" err="1">
                <a:solidFill>
                  <a:schemeClr val="dk1"/>
                </a:solidFill>
                <a:latin typeface="Dosis"/>
                <a:ea typeface="Dosis"/>
                <a:cs typeface="Dosis"/>
                <a:sym typeface="Dosis"/>
              </a:rPr>
              <a:t>lat</a:t>
            </a:r>
            <a:r>
              <a:rPr lang="en-US" sz="1400" dirty="0">
                <a:solidFill>
                  <a:schemeClr val="dk1"/>
                </a:solidFill>
                <a:latin typeface="Dosis"/>
                <a:ea typeface="Dosis"/>
                <a:cs typeface="Dosis"/>
                <a:sym typeface="Dosis"/>
              </a:rPr>
              <a:t>/</a:t>
            </a:r>
            <a:r>
              <a:rPr lang="en-US" sz="1400" dirty="0" err="1">
                <a:solidFill>
                  <a:schemeClr val="dk1"/>
                </a:solidFill>
                <a:latin typeface="Dosis"/>
                <a:ea typeface="Dosis"/>
                <a:cs typeface="Dosis"/>
                <a:sym typeface="Dosis"/>
              </a:rPr>
              <a:t>lng</a:t>
            </a:r>
            <a:r>
              <a:rPr lang="en-US" sz="1400" dirty="0">
                <a:solidFill>
                  <a:schemeClr val="dk1"/>
                </a:solidFill>
                <a:latin typeface="Dosis"/>
                <a:ea typeface="Dosis"/>
                <a:cs typeface="Dosis"/>
                <a:sym typeface="Dosis"/>
              </a:rPr>
              <a:t> coordinates.</a:t>
            </a:r>
            <a:endParaRPr sz="1400" dirty="0">
              <a:solidFill>
                <a:schemeClr val="dk1"/>
              </a:solidFill>
              <a:latin typeface="Dosis"/>
              <a:ea typeface="Dosis"/>
              <a:cs typeface="Dosis"/>
              <a:sym typeface="Dosis"/>
            </a:endParaRPr>
          </a:p>
        </p:txBody>
      </p:sp>
      <p:pic>
        <p:nvPicPr>
          <p:cNvPr id="3" name="Picture 2">
            <a:extLst>
              <a:ext uri="{FF2B5EF4-FFF2-40B4-BE49-F238E27FC236}">
                <a16:creationId xmlns:a16="http://schemas.microsoft.com/office/drawing/2014/main" id="{22D4E0D9-986A-85CE-F616-D661AB15626B}"/>
              </a:ext>
            </a:extLst>
          </p:cNvPr>
          <p:cNvPicPr>
            <a:picLocks noChangeAspect="1"/>
          </p:cNvPicPr>
          <p:nvPr/>
        </p:nvPicPr>
        <p:blipFill>
          <a:blip r:embed="rId3"/>
          <a:stretch>
            <a:fillRect/>
          </a:stretch>
        </p:blipFill>
        <p:spPr>
          <a:xfrm>
            <a:off x="3990109" y="2213717"/>
            <a:ext cx="2307072" cy="1297728"/>
          </a:xfrm>
          <a:prstGeom prst="rect">
            <a:avLst/>
          </a:prstGeom>
        </p:spPr>
      </p:pic>
      <p:pic>
        <p:nvPicPr>
          <p:cNvPr id="9" name="Picture 8">
            <a:extLst>
              <a:ext uri="{FF2B5EF4-FFF2-40B4-BE49-F238E27FC236}">
                <a16:creationId xmlns:a16="http://schemas.microsoft.com/office/drawing/2014/main" id="{F3C0FD65-2734-733B-2DAD-08259C64D2DF}"/>
              </a:ext>
            </a:extLst>
          </p:cNvPr>
          <p:cNvPicPr>
            <a:picLocks noChangeAspect="1"/>
          </p:cNvPicPr>
          <p:nvPr/>
        </p:nvPicPr>
        <p:blipFill>
          <a:blip r:embed="rId4"/>
          <a:stretch>
            <a:fillRect/>
          </a:stretch>
        </p:blipFill>
        <p:spPr>
          <a:xfrm>
            <a:off x="2667861" y="2442311"/>
            <a:ext cx="758089" cy="75808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202442" y="830701"/>
            <a:ext cx="8791334" cy="4018389"/>
          </a:xfrm>
          <a:prstGeom prst="rect">
            <a:avLst/>
          </a:prstGeom>
        </p:spPr>
        <p:txBody>
          <a:bodyPr spcFirstLastPara="1" wrap="square" lIns="91425" tIns="91425" rIns="91425" bIns="91425" numCol="3" anchor="t" anchorCtr="0">
            <a:normAutofit/>
          </a:bodyPr>
          <a:lstStyle/>
          <a:p>
            <a:pPr marL="476250" lvl="0" algn="l" rtl="0">
              <a:spcBef>
                <a:spcPts val="0"/>
              </a:spcBef>
              <a:spcAft>
                <a:spcPts val="0"/>
              </a:spcAft>
              <a:buClr>
                <a:schemeClr val="dk1"/>
              </a:buClr>
              <a:buSzPts val="1500"/>
              <a:buAutoNum type="arabicPeriod"/>
            </a:pPr>
            <a:r>
              <a:rPr lang="en" sz="1400" b="1" dirty="0">
                <a:solidFill>
                  <a:schemeClr val="dk1"/>
                </a:solidFill>
                <a:latin typeface="Dosis" pitchFamily="2" charset="0"/>
              </a:rPr>
              <a:t>Create Database &amp; Tables</a:t>
            </a:r>
          </a:p>
          <a:p>
            <a:pPr marL="476250" lvl="0" algn="l" rtl="0">
              <a:spcBef>
                <a:spcPts val="0"/>
              </a:spcBef>
              <a:spcAft>
                <a:spcPts val="0"/>
              </a:spcAft>
              <a:buClr>
                <a:schemeClr val="dk1"/>
              </a:buClr>
              <a:buSzPts val="1500"/>
              <a:buAutoNum type="arabicPeriod"/>
            </a:pPr>
            <a:endParaRPr lang="en" sz="1500" b="1"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In this case we can create database by using CREATE DATABASE or pgAdmin 4 GUI tools.</a:t>
            </a: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ID" sz="1200" dirty="0">
                <a:solidFill>
                  <a:schemeClr val="dk1"/>
                </a:solidFill>
                <a:latin typeface="Dosis" pitchFamily="2" charset="0"/>
              </a:rPr>
              <a:t>Here are some of the tables created</a:t>
            </a: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400" b="1" dirty="0">
                <a:solidFill>
                  <a:schemeClr val="dk1"/>
                </a:solidFill>
                <a:latin typeface="Dosis" pitchFamily="2" charset="0"/>
              </a:rPr>
              <a:t>2. Import Data</a:t>
            </a:r>
          </a:p>
          <a:p>
            <a:pPr marL="133350" lvl="0" indent="0" algn="l" rtl="0">
              <a:spcBef>
                <a:spcPts val="0"/>
              </a:spcBef>
              <a:spcAft>
                <a:spcPts val="0"/>
              </a:spcAft>
              <a:buClr>
                <a:schemeClr val="dk1"/>
              </a:buClr>
              <a:buSzPts val="1500"/>
              <a:buNone/>
            </a:pPr>
            <a:endParaRPr lang="en-ID"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Then we import the data using COPY or pgAdmin 4 GUI tools</a:t>
            </a: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400" b="1" dirty="0">
                <a:solidFill>
                  <a:schemeClr val="dk1"/>
                </a:solidFill>
                <a:latin typeface="Dosis" pitchFamily="2" charset="0"/>
              </a:rPr>
              <a:t>3. Data Cleaning</a:t>
            </a:r>
          </a:p>
          <a:p>
            <a:pPr marL="133350" lvl="0" indent="0" algn="l" rtl="0">
              <a:spcBef>
                <a:spcPts val="0"/>
              </a:spcBef>
              <a:spcAft>
                <a:spcPts val="0"/>
              </a:spcAft>
              <a:buClr>
                <a:schemeClr val="dk1"/>
              </a:buClr>
              <a:buSzPts val="1500"/>
              <a:buNone/>
            </a:pPr>
            <a:endParaRPr lang="en" sz="1200"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 sz="1200" dirty="0">
                <a:solidFill>
                  <a:schemeClr val="dk1"/>
                </a:solidFill>
                <a:latin typeface="Dosis" pitchFamily="2" charset="0"/>
              </a:rPr>
              <a:t>Data cleaning are mostly done in geolocations table where we change the special characters in City, drop duplicate rows, and input new geolocations form customers and sellers.</a:t>
            </a:r>
          </a:p>
          <a:p>
            <a:pPr marL="457200" lvl="0" indent="-323850" algn="l" rtl="0">
              <a:spcBef>
                <a:spcPts val="0"/>
              </a:spcBef>
              <a:spcAft>
                <a:spcPts val="0"/>
              </a:spcAft>
              <a:buClr>
                <a:schemeClr val="dk1"/>
              </a:buClr>
              <a:buSzPts val="1500"/>
              <a:buChar char="●"/>
            </a:pPr>
            <a:endParaRPr lang="en" sz="1500" dirty="0">
              <a:solidFill>
                <a:schemeClr val="dk1"/>
              </a:solidFill>
              <a:latin typeface="Dosis" pitchFamily="2" charset="0"/>
            </a:endParaRPr>
          </a:p>
          <a:p>
            <a:pPr marL="133350" lvl="0" indent="0" algn="l" rtl="0">
              <a:spcBef>
                <a:spcPts val="0"/>
              </a:spcBef>
              <a:spcAft>
                <a:spcPts val="0"/>
              </a:spcAft>
              <a:buClr>
                <a:schemeClr val="dk1"/>
              </a:buClr>
              <a:buSzPts val="1500"/>
              <a:buNone/>
            </a:pPr>
            <a:endParaRPr lang="en" sz="1500" dirty="0">
              <a:solidFill>
                <a:schemeClr val="dk1"/>
              </a:solidFill>
              <a:latin typeface="Dosis" pitchFamily="2" charset="0"/>
            </a:endParaRPr>
          </a:p>
          <a:p>
            <a:pPr marL="476250" lvl="0" algn="l" rtl="0">
              <a:spcBef>
                <a:spcPts val="0"/>
              </a:spcBef>
              <a:spcAft>
                <a:spcPts val="0"/>
              </a:spcAft>
              <a:buClr>
                <a:schemeClr val="dk1"/>
              </a:buClr>
              <a:buSzPts val="1500"/>
              <a:buFont typeface="+mj-lt"/>
              <a:buAutoNum type="arabicPeriod"/>
            </a:pPr>
            <a:endParaRPr sz="1500" dirty="0">
              <a:solidFill>
                <a:schemeClr val="dk1"/>
              </a:solidFill>
              <a:latin typeface="Dosis" pitchFamily="2" charset="0"/>
            </a:endParaRPr>
          </a:p>
        </p:txBody>
      </p:sp>
      <p:sp>
        <p:nvSpPr>
          <p:cNvPr id="115" name="Google Shape;115;p27"/>
          <p:cNvSpPr txBox="1"/>
          <p:nvPr/>
        </p:nvSpPr>
        <p:spPr>
          <a:xfrm>
            <a:off x="4656000" y="4789587"/>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a:solidFill>
                  <a:srgbClr val="000000"/>
                </a:solidFill>
              </a:rPr>
              <a:t>The full query can be found </a:t>
            </a:r>
            <a:r>
              <a:rPr lang="en" sz="1100" dirty="0">
                <a:solidFill>
                  <a:srgbClr val="000000"/>
                </a:solidFill>
                <a:hlinkClick r:id="rId3"/>
              </a:rPr>
              <a:t>here</a:t>
            </a:r>
            <a:endParaRPr sz="1100" dirty="0">
              <a:solidFill>
                <a:srgbClr val="000000"/>
              </a:solidFill>
            </a:endParaRPr>
          </a:p>
        </p:txBody>
      </p:sp>
      <p:pic>
        <p:nvPicPr>
          <p:cNvPr id="3" name="Picture 2">
            <a:extLst>
              <a:ext uri="{FF2B5EF4-FFF2-40B4-BE49-F238E27FC236}">
                <a16:creationId xmlns:a16="http://schemas.microsoft.com/office/drawing/2014/main" id="{DEE86B03-3DFA-F1F1-28DD-2A2EE0D3B8C6}"/>
              </a:ext>
            </a:extLst>
          </p:cNvPr>
          <p:cNvPicPr>
            <a:picLocks noChangeAspect="1"/>
          </p:cNvPicPr>
          <p:nvPr/>
        </p:nvPicPr>
        <p:blipFill>
          <a:blip r:embed="rId4"/>
          <a:stretch>
            <a:fillRect/>
          </a:stretch>
        </p:blipFill>
        <p:spPr>
          <a:xfrm>
            <a:off x="492833" y="1942185"/>
            <a:ext cx="2156597" cy="350743"/>
          </a:xfrm>
          <a:prstGeom prst="rect">
            <a:avLst/>
          </a:prstGeom>
        </p:spPr>
      </p:pic>
      <p:sp>
        <p:nvSpPr>
          <p:cNvPr id="4" name="TextBox 3">
            <a:extLst>
              <a:ext uri="{FF2B5EF4-FFF2-40B4-BE49-F238E27FC236}">
                <a16:creationId xmlns:a16="http://schemas.microsoft.com/office/drawing/2014/main" id="{2003F84C-D8EF-C474-8B88-739A233B8234}"/>
              </a:ext>
            </a:extLst>
          </p:cNvPr>
          <p:cNvSpPr txBox="1"/>
          <p:nvPr/>
        </p:nvSpPr>
        <p:spPr>
          <a:xfrm>
            <a:off x="236524" y="2722037"/>
            <a:ext cx="2915385" cy="1600438"/>
          </a:xfrm>
          <a:prstGeom prst="rect">
            <a:avLst/>
          </a:prstGeom>
          <a:noFill/>
        </p:spPr>
        <p:txBody>
          <a:bodyPr wrap="square" numCol="2" rtlCol="0">
            <a:spAutoFit/>
          </a:bodyPr>
          <a:lstStyle/>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customers</a:t>
            </a: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order_reviews</a:t>
            </a: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geolocations</a:t>
            </a: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orders</a:t>
            </a: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order_items</a:t>
            </a:r>
            <a:r>
              <a:rPr lang="en-US" sz="1200" dirty="0">
                <a:solidFill>
                  <a:schemeClr val="dk1"/>
                </a:solidFill>
                <a:latin typeface="Dosis" pitchFamily="2" charset="0"/>
              </a:rPr>
              <a:t> </a:t>
            </a: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products</a:t>
            </a:r>
          </a:p>
          <a:p>
            <a:pPr marL="419100" indent="-285750">
              <a:buClr>
                <a:schemeClr val="dk1"/>
              </a:buClr>
              <a:buSzPts val="1500"/>
              <a:buFont typeface="Arial" panose="020B0604020202020204" pitchFamily="34" charset="0"/>
              <a:buChar char="•"/>
            </a:pPr>
            <a:r>
              <a:rPr lang="en-US" sz="1200" dirty="0" err="1">
                <a:solidFill>
                  <a:schemeClr val="dk1"/>
                </a:solidFill>
                <a:latin typeface="Dosis" pitchFamily="2" charset="0"/>
              </a:rPr>
              <a:t>order_payments</a:t>
            </a:r>
            <a:endParaRPr lang="en-US" sz="1200" dirty="0">
              <a:solidFill>
                <a:schemeClr val="dk1"/>
              </a:solidFill>
              <a:latin typeface="Dosis" pitchFamily="2" charset="0"/>
            </a:endParaRPr>
          </a:p>
          <a:p>
            <a:pPr marL="419100" indent="-285750">
              <a:buClr>
                <a:schemeClr val="dk1"/>
              </a:buClr>
              <a:buSzPts val="1500"/>
              <a:buFont typeface="Arial" panose="020B0604020202020204" pitchFamily="34" charset="0"/>
              <a:buChar char="•"/>
            </a:pPr>
            <a:r>
              <a:rPr lang="en-US" sz="1200" dirty="0">
                <a:solidFill>
                  <a:schemeClr val="dk1"/>
                </a:solidFill>
                <a:latin typeface="Dosis" pitchFamily="2" charset="0"/>
              </a:rPr>
              <a:t>sellers</a:t>
            </a:r>
            <a:endParaRPr lang="en-ID" sz="1200" dirty="0">
              <a:solidFill>
                <a:schemeClr val="dk1"/>
              </a:solidFill>
              <a:latin typeface="Dosis" pitchFamily="2" charset="0"/>
            </a:endParaRPr>
          </a:p>
        </p:txBody>
      </p:sp>
      <p:pic>
        <p:nvPicPr>
          <p:cNvPr id="6" name="Picture 5">
            <a:extLst>
              <a:ext uri="{FF2B5EF4-FFF2-40B4-BE49-F238E27FC236}">
                <a16:creationId xmlns:a16="http://schemas.microsoft.com/office/drawing/2014/main" id="{CA06F9CE-5B50-5C9F-8B82-FD0006AB765C}"/>
              </a:ext>
            </a:extLst>
          </p:cNvPr>
          <p:cNvPicPr>
            <a:picLocks noChangeAspect="1"/>
          </p:cNvPicPr>
          <p:nvPr/>
        </p:nvPicPr>
        <p:blipFill>
          <a:blip r:embed="rId5"/>
          <a:stretch>
            <a:fillRect/>
          </a:stretch>
        </p:blipFill>
        <p:spPr>
          <a:xfrm>
            <a:off x="440225" y="3736843"/>
            <a:ext cx="2661070" cy="1042760"/>
          </a:xfrm>
          <a:prstGeom prst="rect">
            <a:avLst/>
          </a:prstGeom>
        </p:spPr>
      </p:pic>
      <p:pic>
        <p:nvPicPr>
          <p:cNvPr id="8" name="Picture 7">
            <a:extLst>
              <a:ext uri="{FF2B5EF4-FFF2-40B4-BE49-F238E27FC236}">
                <a16:creationId xmlns:a16="http://schemas.microsoft.com/office/drawing/2014/main" id="{4319E2A3-EE58-B446-563F-4823AB0ACCBA}"/>
              </a:ext>
            </a:extLst>
          </p:cNvPr>
          <p:cNvPicPr>
            <a:picLocks noChangeAspect="1"/>
          </p:cNvPicPr>
          <p:nvPr/>
        </p:nvPicPr>
        <p:blipFill rotWithShape="1">
          <a:blip r:embed="rId6"/>
          <a:srcRect r="67494"/>
          <a:stretch/>
        </p:blipFill>
        <p:spPr>
          <a:xfrm>
            <a:off x="3276599" y="1942185"/>
            <a:ext cx="1990271" cy="1112742"/>
          </a:xfrm>
          <a:prstGeom prst="rect">
            <a:avLst/>
          </a:prstGeom>
        </p:spPr>
      </p:pic>
      <p:pic>
        <p:nvPicPr>
          <p:cNvPr id="10" name="Picture 9">
            <a:extLst>
              <a:ext uri="{FF2B5EF4-FFF2-40B4-BE49-F238E27FC236}">
                <a16:creationId xmlns:a16="http://schemas.microsoft.com/office/drawing/2014/main" id="{AE7784DB-185A-3EEC-812F-928854C6F5D1}"/>
              </a:ext>
            </a:extLst>
          </p:cNvPr>
          <p:cNvPicPr>
            <a:picLocks noChangeAspect="1"/>
          </p:cNvPicPr>
          <p:nvPr/>
        </p:nvPicPr>
        <p:blipFill>
          <a:blip r:embed="rId7"/>
          <a:stretch>
            <a:fillRect/>
          </a:stretch>
        </p:blipFill>
        <p:spPr>
          <a:xfrm>
            <a:off x="6048098" y="2295477"/>
            <a:ext cx="2784202" cy="1112742"/>
          </a:xfrm>
          <a:prstGeom prst="rect">
            <a:avLst/>
          </a:prstGeom>
        </p:spPr>
      </p:pic>
      <p:pic>
        <p:nvPicPr>
          <p:cNvPr id="12" name="Picture 11">
            <a:extLst>
              <a:ext uri="{FF2B5EF4-FFF2-40B4-BE49-F238E27FC236}">
                <a16:creationId xmlns:a16="http://schemas.microsoft.com/office/drawing/2014/main" id="{5A8BBA7C-D265-580B-5931-6E211A824946}"/>
              </a:ext>
            </a:extLst>
          </p:cNvPr>
          <p:cNvPicPr>
            <a:picLocks noChangeAspect="1"/>
          </p:cNvPicPr>
          <p:nvPr/>
        </p:nvPicPr>
        <p:blipFill>
          <a:blip r:embed="rId8"/>
          <a:stretch>
            <a:fillRect/>
          </a:stretch>
        </p:blipFill>
        <p:spPr>
          <a:xfrm>
            <a:off x="6042707" y="3501331"/>
            <a:ext cx="3016187" cy="12465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3138636" cy="4098600"/>
          </a:xfrm>
          <a:prstGeom prst="rect">
            <a:avLst/>
          </a:prstGeom>
        </p:spPr>
        <p:txBody>
          <a:bodyPr spcFirstLastPara="1" wrap="square" lIns="91425" tIns="91425" rIns="91425" bIns="91425" anchor="t" anchorCtr="0">
            <a:normAutofit/>
          </a:bodyPr>
          <a:lstStyle/>
          <a:p>
            <a:pPr marL="133350" lvl="0" indent="0" algn="l" rtl="0">
              <a:spcBef>
                <a:spcPts val="0"/>
              </a:spcBef>
              <a:spcAft>
                <a:spcPts val="0"/>
              </a:spcAft>
              <a:buClr>
                <a:schemeClr val="dk1"/>
              </a:buClr>
              <a:buSzPts val="1500"/>
              <a:buNone/>
            </a:pPr>
            <a:r>
              <a:rPr lang="en-US" sz="1400" b="1" dirty="0">
                <a:solidFill>
                  <a:schemeClr val="dk1"/>
                </a:solidFill>
                <a:latin typeface="Dosis" pitchFamily="2" charset="0"/>
              </a:rPr>
              <a:t>4. Entity Relationship Diagram</a:t>
            </a:r>
          </a:p>
          <a:p>
            <a:pPr marL="133350" lvl="0" indent="0" algn="l" rtl="0">
              <a:spcBef>
                <a:spcPts val="0"/>
              </a:spcBef>
              <a:spcAft>
                <a:spcPts val="0"/>
              </a:spcAft>
              <a:buClr>
                <a:schemeClr val="dk1"/>
              </a:buClr>
              <a:buSzPts val="1500"/>
              <a:buNone/>
            </a:pPr>
            <a:endParaRPr lang="en-US" sz="1500" b="1" dirty="0">
              <a:solidFill>
                <a:schemeClr val="dk1"/>
              </a:solidFill>
              <a:latin typeface="Dosis" pitchFamily="2" charset="0"/>
            </a:endParaRPr>
          </a:p>
          <a:p>
            <a:pPr marL="133350" lvl="0" indent="0" algn="l" rtl="0">
              <a:spcBef>
                <a:spcPts val="0"/>
              </a:spcBef>
              <a:spcAft>
                <a:spcPts val="0"/>
              </a:spcAft>
              <a:buClr>
                <a:schemeClr val="dk1"/>
              </a:buClr>
              <a:buSzPts val="1500"/>
              <a:buNone/>
            </a:pPr>
            <a:r>
              <a:rPr lang="en-US" sz="1400" dirty="0">
                <a:solidFill>
                  <a:schemeClr val="dk1"/>
                </a:solidFill>
                <a:latin typeface="Dosis" pitchFamily="2" charset="0"/>
              </a:rPr>
              <a:t>ERD is created utilizing the Primary Key and Foreign Key of each table that we specified in the table making process, making them have relationship of Parent and Child Table as shown in the diagram on the right.</a:t>
            </a:r>
            <a:endParaRPr sz="1400" dirty="0">
              <a:solidFill>
                <a:schemeClr val="dk1"/>
              </a:solidFill>
              <a:latin typeface="Dosis" pitchFamily="2" charset="0"/>
            </a:endParaRPr>
          </a:p>
        </p:txBody>
      </p:sp>
      <p:sp>
        <p:nvSpPr>
          <p:cNvPr id="115" name="Google Shape;115;p27"/>
          <p:cNvSpPr txBox="1"/>
          <p:nvPr/>
        </p:nvSpPr>
        <p:spPr>
          <a:xfrm>
            <a:off x="4656000" y="4789587"/>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ERD can be found </a:t>
            </a:r>
            <a:r>
              <a:rPr lang="en-US" sz="1100" dirty="0">
                <a:solidFill>
                  <a:srgbClr val="000000"/>
                </a:solidFill>
                <a:hlinkClick r:id="rId3"/>
              </a:rPr>
              <a:t>here</a:t>
            </a:r>
            <a:endParaRPr sz="1100" dirty="0">
              <a:solidFill>
                <a:srgbClr val="000000"/>
              </a:solidFill>
            </a:endParaRPr>
          </a:p>
        </p:txBody>
      </p:sp>
      <p:pic>
        <p:nvPicPr>
          <p:cNvPr id="3" name="Picture 2">
            <a:extLst>
              <a:ext uri="{FF2B5EF4-FFF2-40B4-BE49-F238E27FC236}">
                <a16:creationId xmlns:a16="http://schemas.microsoft.com/office/drawing/2014/main" id="{58B94666-5025-0410-DBC6-EBE98EF3C8EB}"/>
              </a:ext>
            </a:extLst>
          </p:cNvPr>
          <p:cNvPicPr>
            <a:picLocks noChangeAspect="1"/>
          </p:cNvPicPr>
          <p:nvPr/>
        </p:nvPicPr>
        <p:blipFill rotWithShape="1">
          <a:blip r:embed="rId4"/>
          <a:srcRect r="44228"/>
          <a:stretch/>
        </p:blipFill>
        <p:spPr>
          <a:xfrm>
            <a:off x="3706595" y="560525"/>
            <a:ext cx="3518550" cy="4582975"/>
          </a:xfrm>
          <a:prstGeom prst="rect">
            <a:avLst/>
          </a:prstGeom>
        </p:spPr>
      </p:pic>
    </p:spTree>
    <p:extLst>
      <p:ext uri="{BB962C8B-B14F-4D97-AF65-F5344CB8AC3E}">
        <p14:creationId xmlns:p14="http://schemas.microsoft.com/office/powerpoint/2010/main" val="217279967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TotalTime>
  <Words>451</Words>
  <Application>Microsoft Office PowerPoint</Application>
  <PresentationFormat>On-screen Show (16:9)</PresentationFormat>
  <Paragraphs>66</Paragraphs>
  <Slides>4</Slides>
  <Notes>4</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4</vt:i4>
      </vt:variant>
    </vt:vector>
  </HeadingPairs>
  <TitlesOfParts>
    <vt:vector size="8" baseType="lpstr">
      <vt:lpstr>Arial</vt:lpstr>
      <vt:lpstr>Dosis</vt:lpstr>
      <vt:lpstr>Simple Light</vt:lpstr>
      <vt:lpstr>Simple Light</vt:lpstr>
      <vt:lpstr>Analyzing eCommerce Business Performance with SQL</vt:lpstr>
      <vt:lpstr>Project Introduction</vt:lpstr>
      <vt:lpstr>Data Preparation</vt:lpstr>
      <vt:lpstr>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Cikal Merdeka</cp:lastModifiedBy>
  <cp:revision>24</cp:revision>
  <dcterms:modified xsi:type="dcterms:W3CDTF">2024-04-07T18:44:37Z</dcterms:modified>
</cp:coreProperties>
</file>